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328" r:id="rId4"/>
    <p:sldId id="269" r:id="rId5"/>
    <p:sldId id="259" r:id="rId6"/>
    <p:sldId id="266" r:id="rId7"/>
    <p:sldId id="268" r:id="rId8"/>
    <p:sldId id="298" r:id="rId9"/>
    <p:sldId id="324" r:id="rId10"/>
    <p:sldId id="267" r:id="rId11"/>
    <p:sldId id="275" r:id="rId12"/>
    <p:sldId id="281" r:id="rId13"/>
    <p:sldId id="302" r:id="rId14"/>
    <p:sldId id="282" r:id="rId15"/>
    <p:sldId id="279" r:id="rId16"/>
    <p:sldId id="280" r:id="rId17"/>
    <p:sldId id="278" r:id="rId18"/>
    <p:sldId id="301" r:id="rId19"/>
    <p:sldId id="265" r:id="rId20"/>
    <p:sldId id="274" r:id="rId21"/>
    <p:sldId id="276" r:id="rId22"/>
    <p:sldId id="330" r:id="rId23"/>
    <p:sldId id="270" r:id="rId24"/>
    <p:sldId id="258" r:id="rId25"/>
    <p:sldId id="271" r:id="rId26"/>
    <p:sldId id="263" r:id="rId27"/>
    <p:sldId id="283" r:id="rId28"/>
    <p:sldId id="284" r:id="rId29"/>
    <p:sldId id="264" r:id="rId30"/>
    <p:sldId id="317" r:id="rId31"/>
    <p:sldId id="325" r:id="rId32"/>
    <p:sldId id="316" r:id="rId33"/>
    <p:sldId id="319" r:id="rId34"/>
    <p:sldId id="295" r:id="rId35"/>
    <p:sldId id="314" r:id="rId36"/>
    <p:sldId id="320" r:id="rId37"/>
    <p:sldId id="321" r:id="rId38"/>
    <p:sldId id="322" r:id="rId39"/>
    <p:sldId id="313" r:id="rId40"/>
    <p:sldId id="297" r:id="rId41"/>
    <p:sldId id="299" r:id="rId42"/>
    <p:sldId id="262" r:id="rId43"/>
    <p:sldId id="306" r:id="rId44"/>
    <p:sldId id="305" r:id="rId45"/>
    <p:sldId id="303" r:id="rId46"/>
    <p:sldId id="307" r:id="rId47"/>
    <p:sldId id="308" r:id="rId48"/>
    <p:sldId id="309" r:id="rId49"/>
    <p:sldId id="310" r:id="rId50"/>
    <p:sldId id="293" r:id="rId51"/>
    <p:sldId id="311" r:id="rId52"/>
    <p:sldId id="294" r:id="rId53"/>
    <p:sldId id="312" r:id="rId54"/>
    <p:sldId id="292" r:id="rId55"/>
    <p:sldId id="326" r:id="rId56"/>
    <p:sldId id="327" r:id="rId57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23"/>
  </p:normalViewPr>
  <p:slideViewPr>
    <p:cSldViewPr snapToGrid="0">
      <p:cViewPr varScale="1">
        <p:scale>
          <a:sx n="66" d="100"/>
          <a:sy n="66" d="100"/>
        </p:scale>
        <p:origin x="2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F59D-5696-9105-7F4D-22A8B866B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8D6CC-BEFD-D46B-11EA-89B10FE1D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2BDD6-0328-D608-FF6B-9F5BBD5E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7EB94-2906-47C9-527E-F749C09E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29DF6-2B12-D786-B10E-F72E5BC8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5559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71A5-E34A-B19A-0E14-334CE37C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99A6-DEFB-EF1F-A3FC-0832693FF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7D76B-3B04-1777-0F80-59294CC5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0CD7-63D9-2652-F769-4F1949A6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AEA4-637F-C1A0-882A-8F61695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1641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DEEABE-8DE5-E553-9FE2-F3EC1EAA6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CF71A-89F7-34A7-9F4F-86D2E864B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1D486-30A9-FD84-3512-86204732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713A7-D076-3101-E31B-12346457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0C145-AF21-8B9B-9EEE-2470CD2D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6126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C418-DF5F-1C47-4C52-C9A905EC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3B1C1-2DC3-0AEC-385C-EB9C01B8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29466-0748-959D-CFC4-DF86C630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198DF-A939-0160-D1A7-3BA21A62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09BD-25BE-5717-9746-FA508902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5156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2C97-C17B-7E95-47BD-7212ADD9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D06AF-6338-0630-EE55-4E43C1788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BB2E9-3BF3-4495-7055-546EA296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82366-D991-3B79-789D-718D0BAE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8CAD1-887C-019D-277B-A4EF2CC1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3749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101B-C3C4-BF48-B2CF-EFF93FD6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470B-CF88-0864-87F0-D3A61EC20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4529-F2B0-658D-1A1F-A75AD8895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DC66B-238A-83C0-2DBF-6081FA4C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E9A00-0F9F-B01F-2DF7-55EE4626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59009-0380-66D0-BD34-EC0EEFF0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2532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7636-E22D-B275-E12F-3AB1F891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4677B-4F1E-1430-CB81-64EE6E03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7256F-59C1-6E75-4E85-E3BB11763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90B7F-E1B7-94CD-8689-41CDA778E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B3626-8B57-73B0-CF6C-8320B2C35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EE5D71-E736-358C-C7F3-742DC097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29F7D-681B-1EA5-5A92-DAE9A0E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F1F6BE-5867-CABA-3D63-BC52A95F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0730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64A6-7C37-2CF7-D1A8-322783C8A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DCE6C-C454-B2E3-A21C-0C6AFCA4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3ADB-807B-9B3E-DA52-FCD17393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FBDA3-9096-67D9-D792-2D695969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2667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9D0D6-195F-9AE8-7AFB-C46CABB8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37158-A054-E245-F218-AB6ECA624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778D9-1DA9-D945-EAD0-64779273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8260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4741-75ED-4F3E-09F2-FDB06A45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97634-F9D9-D368-8105-903D1C1A6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F01FE-FAE9-420F-E790-1D2FF15FC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7506-CE3F-E79E-9ED9-E9CA6DB1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ED487-9F11-FC14-93E6-DDD34711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E4C18-6E49-0504-9349-CB6B4358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37217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5D34-34FE-75D3-75F8-29DA1C6F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BE452-8731-5D74-639E-E2F6521D5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7EE44-DBAB-7348-8FF2-CD41FB56A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A3657-2F8A-BAD4-040F-CA49DAB3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8DBC8-C009-8078-7DA3-E15FEFCE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D7ECB-7B8D-5F43-EB4C-FC084AE1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821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D5FFE4-8D00-FAEA-F181-DF2040E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C1C4E-1204-B5C1-EA15-8775A02D6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5E04-5858-DDB9-3A6D-845CC90A1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F53EB-CAC3-1D4D-A899-F54D509643FE}" type="datetimeFigureOut">
              <a:rPr lang="en-JP" smtClean="0"/>
              <a:t>2024/01/24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ECCB2-0A86-C0B1-492D-7C05EAEDB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440E-7307-5383-91E1-5D949821E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7831-725A-2140-9D1E-FFFDAE1F09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4178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ntsu.co.jp/en/news/release/2022/0427-010519.html" TargetMode="External"/><Relationship Id="rId2" Type="http://schemas.openxmlformats.org/officeDocument/2006/relationships/hyperlink" Target="https://insight.rakuten.com/sdgs-consumer-awareness-in-japan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ntsu.co.jp/en/news/release/2022/0427-010519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ahi.com/ajw/articles/1493899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vesustainability.com/climate-change/100-companies-responsible-71-ghg-emissions/?_adin=02021864894" TargetMode="External"/><Relationship Id="rId2" Type="http://schemas.openxmlformats.org/officeDocument/2006/relationships/hyperlink" Target="https://www.cnbc.com/2021/05/18/20-companies-responsible-for-55percent-of-single-use-plastic-waste-study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yhip.com/b/obOw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freerice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sia.nikkei.com/Spotlight/Datawatch/Japan-s-digital-future-depends-on-women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Dr8q1RAdR5RJ8tYl8MGnt7EjKBgHJjO/view" TargetMode="External"/><Relationship Id="rId2" Type="http://schemas.openxmlformats.org/officeDocument/2006/relationships/hyperlink" Target="https://www.teachingenglish.org.uk/sites/teacheng/files/PUB_29200_Creativity_UN_SDG_v4S_WEB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v6-fpgh2FmaWJ0qHIVSdwkbQU7s6c7Qj/view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69F2-2917-F164-6D65-3A8240DBA4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Teaching the Sustainable Development Goals Through Cooperative Learning </a:t>
            </a:r>
            <a:endParaRPr lang="en-JP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8A71D-80AB-1915-C1BD-6EE5051CC6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JP" dirty="0"/>
          </a:p>
          <a:p>
            <a:r>
              <a:rPr lang="en-JP" dirty="0"/>
              <a:t>Steven Lim</a:t>
            </a:r>
          </a:p>
          <a:p>
            <a:r>
              <a:rPr lang="en-JP" dirty="0"/>
              <a:t>Meikai University</a:t>
            </a:r>
          </a:p>
          <a:p>
            <a:r>
              <a:rPr lang="en-JP" dirty="0"/>
              <a:t>stevenmenjinlim@gmail.com</a:t>
            </a:r>
          </a:p>
        </p:txBody>
      </p:sp>
    </p:spTree>
    <p:extLst>
      <p:ext uri="{BB962C8B-B14F-4D97-AF65-F5344CB8AC3E}">
        <p14:creationId xmlns:p14="http://schemas.microsoft.com/office/powerpoint/2010/main" val="147178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1DE5-3111-2DE2-0A02-98083DD9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b="1" dirty="0"/>
              <a:t>Introducing the SDGs</a:t>
            </a:r>
            <a:br>
              <a:rPr lang="en-JP" dirty="0"/>
            </a:br>
            <a:endParaRPr lang="en-JP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C383BC-1461-013C-FB85-E8E4884DE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JP" sz="2800" dirty="0"/>
              <a:t>Matching</a:t>
            </a:r>
          </a:p>
          <a:p>
            <a:pPr marL="342900" indent="-342900">
              <a:buAutoNum type="arabicPeriod"/>
            </a:pPr>
            <a:r>
              <a:rPr lang="en-JP" sz="2800" dirty="0"/>
              <a:t>Caption</a:t>
            </a:r>
          </a:p>
          <a:p>
            <a:pPr marL="342900" indent="-342900">
              <a:buAutoNum type="arabicPeriod"/>
            </a:pPr>
            <a:r>
              <a:rPr lang="en-JP" sz="2800" dirty="0"/>
              <a:t>Logo design</a:t>
            </a:r>
          </a:p>
          <a:p>
            <a:pPr marL="342900" indent="-342900">
              <a:buAutoNum type="arabicPeriod"/>
            </a:pPr>
            <a:r>
              <a:rPr lang="en-JP" sz="2800" dirty="0"/>
              <a:t>Group presentations</a:t>
            </a:r>
          </a:p>
        </p:txBody>
      </p:sp>
      <p:pic>
        <p:nvPicPr>
          <p:cNvPr id="10" name="Content Placeholder 9" descr="A list of goals and a list of goals&#10;&#10;Description automatically generated with medium confidence">
            <a:extLst>
              <a:ext uri="{FF2B5EF4-FFF2-40B4-BE49-F238E27FC236}">
                <a16:creationId xmlns:a16="http://schemas.microsoft.com/office/drawing/2014/main" id="{D6CB5914-BAF7-38E7-6262-68C5ACAFA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57200"/>
            <a:ext cx="3932237" cy="6132244"/>
          </a:xfrm>
        </p:spPr>
      </p:pic>
    </p:spTree>
    <p:extLst>
      <p:ext uri="{BB962C8B-B14F-4D97-AF65-F5344CB8AC3E}">
        <p14:creationId xmlns:p14="http://schemas.microsoft.com/office/powerpoint/2010/main" val="29315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A443-70A0-2A2C-DAB7-3F738016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SDGs in Japan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FBB95-D027-DE17-9C2A-F51B19863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028"/>
            <a:ext cx="10515600" cy="5046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Consumers in Japan</a:t>
            </a:r>
          </a:p>
          <a:p>
            <a:r>
              <a:rPr lang="en-US" dirty="0"/>
              <a:t>Recognition rate of ‘SDGs’ is 87% (36 points more than 2020)</a:t>
            </a:r>
          </a:p>
          <a:p>
            <a:r>
              <a:rPr lang="en-US" dirty="0"/>
              <a:t>3 in 4 of all consumers answered that they were considering contributing to the SDGs when purchasing products.</a:t>
            </a:r>
            <a:endParaRPr lang="en-JP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https://insight.rakuten.com/sdgs-consumer-awareness-in-japan/</a:t>
            </a:r>
            <a:endParaRPr lang="en-US" sz="1600" dirty="0"/>
          </a:p>
          <a:p>
            <a:pPr marL="0" indent="0">
              <a:buNone/>
            </a:pPr>
            <a:r>
              <a:rPr lang="en-US" b="1" dirty="0"/>
              <a:t>Gen Z in Japan (15-24)</a:t>
            </a:r>
          </a:p>
          <a:p>
            <a:r>
              <a:rPr lang="en-US" dirty="0"/>
              <a:t>Gen Z are highly motivated to commit to the SDGs</a:t>
            </a:r>
          </a:p>
          <a:p>
            <a:r>
              <a:rPr lang="en-US" dirty="0"/>
              <a:t>Gen Z is very concerned about gender inequality</a:t>
            </a:r>
          </a:p>
          <a:p>
            <a:r>
              <a:rPr lang="en-US" dirty="0"/>
              <a:t>The majority of Gen Z learned about the SDGs at school or at work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https://www.dentsu.co.jp/en/news/release/2022/0427-010519.html</a:t>
            </a:r>
            <a:endParaRPr lang="en-JP" sz="1600" dirty="0"/>
          </a:p>
        </p:txBody>
      </p:sp>
    </p:spTree>
    <p:extLst>
      <p:ext uri="{BB962C8B-B14F-4D97-AF65-F5344CB8AC3E}">
        <p14:creationId xmlns:p14="http://schemas.microsoft.com/office/powerpoint/2010/main" val="41665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2812-359A-D795-E572-B0C5AF48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In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7959D-5BC3-416C-A019-4C0BC93B8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TV segments focused on the SDGs in the greater Tokyo and Osaka urban-areas:</a:t>
            </a:r>
          </a:p>
          <a:p>
            <a:r>
              <a:rPr lang="en-US" dirty="0"/>
              <a:t>493 in 2020</a:t>
            </a:r>
          </a:p>
          <a:p>
            <a:r>
              <a:rPr lang="en-US" dirty="0"/>
              <a:t>2,836 in 2021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https://www.dentsu.co.jp/en/news/release/2022/0427-010519.html</a:t>
            </a:r>
            <a:endParaRPr lang="en-JP" sz="1600" dirty="0"/>
          </a:p>
          <a:p>
            <a:pPr marL="0" indent="0">
              <a:buNone/>
            </a:pPr>
            <a:endParaRPr lang="en-JP" sz="3200" dirty="0"/>
          </a:p>
          <a:p>
            <a:pPr marL="0" indent="0">
              <a:buNone/>
            </a:pPr>
            <a:r>
              <a:rPr lang="en-JP" sz="3200" dirty="0"/>
              <a:t>Have you seen the logos? If so, where?</a:t>
            </a:r>
          </a:p>
        </p:txBody>
      </p:sp>
    </p:spTree>
    <p:extLst>
      <p:ext uri="{BB962C8B-B14F-4D97-AF65-F5344CB8AC3E}">
        <p14:creationId xmlns:p14="http://schemas.microsoft.com/office/powerpoint/2010/main" val="18445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erson and person walking at a bus stop&#10;&#10;Description automatically generated">
            <a:extLst>
              <a:ext uri="{FF2B5EF4-FFF2-40B4-BE49-F238E27FC236}">
                <a16:creationId xmlns:a16="http://schemas.microsoft.com/office/drawing/2014/main" id="{82FB9994-AA26-DC76-D5EB-95BCEBE29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2" r="12913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5" name="Picture 24" descr="A group of people walking under a banner&#10;&#10;Description automatically generated">
            <a:extLst>
              <a:ext uri="{FF2B5EF4-FFF2-40B4-BE49-F238E27FC236}">
                <a16:creationId xmlns:a16="http://schemas.microsoft.com/office/drawing/2014/main" id="{F2628DEA-2CB0-4494-0704-6BB47D97B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6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1" name="Picture 20" descr="A vending machine with colorful signs&#10;&#10;Description automatically generated">
            <a:extLst>
              <a:ext uri="{FF2B5EF4-FFF2-40B4-BE49-F238E27FC236}">
                <a16:creationId xmlns:a16="http://schemas.microsoft.com/office/drawing/2014/main" id="{33A39801-192C-FAD2-2BB5-21776FEDC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1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ain with a colorful design&#10;&#10;Description automatically generated">
            <a:extLst>
              <a:ext uri="{FF2B5EF4-FFF2-40B4-BE49-F238E27FC236}">
                <a16:creationId xmlns:a16="http://schemas.microsoft.com/office/drawing/2014/main" id="{E2DC98DD-0522-97B8-D9D8-188E95A4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59" b="27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3F91FABB-BEE6-091F-9673-E19401665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9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ellphone&#10;&#10;Description automatically generated">
            <a:extLst>
              <a:ext uri="{FF2B5EF4-FFF2-40B4-BE49-F238E27FC236}">
                <a16:creationId xmlns:a16="http://schemas.microsoft.com/office/drawing/2014/main" id="{EBC7D870-CFF8-642A-029B-20764A1E9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2" r="150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4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ピコ太郎 × 外務省（ＳＤＧｓ）～ＰＰＡＰ～">
            <a:hlinkClick r:id="" action="ppaction://media"/>
            <a:extLst>
              <a:ext uri="{FF2B5EF4-FFF2-40B4-BE49-F238E27FC236}">
                <a16:creationId xmlns:a16="http://schemas.microsoft.com/office/drawing/2014/main" id="{C675B3B4-4130-6921-9FF6-401975976B1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38" y="643466"/>
            <a:ext cx="99041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621C-44CD-0841-B874-ED8BB661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But despite high awareness…</a:t>
            </a:r>
          </a:p>
        </p:txBody>
      </p:sp>
      <p:pic>
        <p:nvPicPr>
          <p:cNvPr id="1026" name="Picture 2" descr="Japan drops out of top 20 nations in ranking for achieving SDGs | The Asahi  Shimbun: Breaking News, Japan News and Analysis">
            <a:extLst>
              <a:ext uri="{FF2B5EF4-FFF2-40B4-BE49-F238E27FC236}">
                <a16:creationId xmlns:a16="http://schemas.microsoft.com/office/drawing/2014/main" id="{0A0F6DE7-9DA1-B8EF-E753-7E4D5B7DD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025" y="452308"/>
            <a:ext cx="6810375" cy="5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E863D-A58B-AFA1-C482-50B33B663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/>
                <a:latin typeface="Helvetica Neue" panose="02000503000000020004" pitchFamily="2" charset="0"/>
              </a:rPr>
              <a:t>The Sustainable Development Solutions Network gave Japan the worst score for five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Gender Equality (Goal 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Responsible Consumption and Production (Goal 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Climate Action (Goal 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Life Below Water (Goal 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Life on Land (Goal 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B3C1E-FBFD-55F2-43E0-9F784A8EA423}"/>
              </a:ext>
            </a:extLst>
          </p:cNvPr>
          <p:cNvSpPr txBox="1"/>
          <p:nvPr/>
        </p:nvSpPr>
        <p:spPr>
          <a:xfrm>
            <a:off x="839788" y="6093023"/>
            <a:ext cx="3664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1400" dirty="0">
                <a:hlinkClick r:id="rId3"/>
              </a:rPr>
              <a:t>https://www.asahi.com/ajw/articles/14938994</a:t>
            </a:r>
            <a:endParaRPr lang="en-JP" sz="1400" dirty="0"/>
          </a:p>
          <a:p>
            <a:endParaRPr lang="en-JP" sz="1400" dirty="0"/>
          </a:p>
        </p:txBody>
      </p:sp>
    </p:spTree>
    <p:extLst>
      <p:ext uri="{BB962C8B-B14F-4D97-AF65-F5344CB8AC3E}">
        <p14:creationId xmlns:p14="http://schemas.microsoft.com/office/powerpoint/2010/main" val="28217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FBEBC-8527-66CB-BB05-6376AD6B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Why teach the SDGs?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951C-C0C1-5E9A-58A0-CF26568D3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20 companies responsible for 55% of single-use plastic waste </a:t>
            </a:r>
            <a:r>
              <a:rPr lang="en-US" sz="1600" dirty="0">
                <a:hlinkClick r:id="rId2"/>
              </a:rPr>
              <a:t>https://www.cnbc.com/2021/05/18/20-companies-responsible-for-55percent-of-single-use-plastic-waste-study.html</a:t>
            </a:r>
            <a:endParaRPr lang="en-US" sz="1600" dirty="0"/>
          </a:p>
          <a:p>
            <a:pPr marL="0" indent="0">
              <a:buNone/>
            </a:pPr>
            <a:endParaRPr lang="en-JP" dirty="0"/>
          </a:p>
          <a:p>
            <a:pPr marL="0" indent="0">
              <a:buNone/>
            </a:pPr>
            <a:r>
              <a:rPr lang="en-US" dirty="0"/>
              <a:t>100 companies are responsible for 71% of GHG emissions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https://www.activesustainability.com/climate-change/100-companies-responsible-71-ghg-emissions/?_adin=02021864894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153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DBA670-839B-EB5E-14F1-C17B2A3C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b="1" dirty="0"/>
              <a:t>Cooperative Learning and the Sustainable Development Goals</a:t>
            </a:r>
            <a:br>
              <a:rPr lang="en-JP" dirty="0"/>
            </a:br>
            <a:endParaRPr lang="en-JP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9AF3B5-B321-A79A-C8D6-80D8E2FC5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9188" y="987425"/>
            <a:ext cx="3880200" cy="48736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F200DA-DE1E-5D7A-3636-13EA33456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58679"/>
            <a:ext cx="4263840" cy="4210309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Lim, S.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Reidak, J.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Chau, M. H.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Zhu, C.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Guo, Q.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Brooks, T. A.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Roe, J. </a:t>
            </a:r>
          </a:p>
          <a:p>
            <a:r>
              <a:rPr lang="en-US" sz="2400" b="0" dirty="0">
                <a:solidFill>
                  <a:srgbClr val="191919"/>
                </a:solidFill>
                <a:effectLst/>
                <a:latin typeface="Helvetica" pitchFamily="2" charset="0"/>
              </a:rPr>
              <a:t>Jacobs, G. M. </a:t>
            </a:r>
            <a:endParaRPr lang="en-US" sz="2400" dirty="0">
              <a:effectLst/>
            </a:endParaRPr>
          </a:p>
          <a:p>
            <a:endParaRPr lang="en-JP" sz="2400" dirty="0"/>
          </a:p>
          <a:p>
            <a:r>
              <a:rPr lang="en-SG" sz="2400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 (Body CS)"/>
                <a:hlinkClick r:id="rId3"/>
              </a:rPr>
              <a:t>https://payhip.com/b/obOwr</a:t>
            </a:r>
            <a:endParaRPr lang="en-JP" sz="2400" strike="noStrike" dirty="0">
              <a:solidFill>
                <a:srgbClr val="0563C1"/>
              </a:solidFill>
              <a:latin typeface="Arial" panose="020B0604020202020204" pitchFamily="34" charset="0"/>
              <a:ea typeface="Yu Mincho" panose="02020400000000000000" pitchFamily="18" charset="-128"/>
              <a:cs typeface="Times New Roman (Body CS)"/>
            </a:endParaRPr>
          </a:p>
          <a:p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2565482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FEEF-C56B-2895-2746-2BCB5A86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Why teach the SDGs?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F542-0E10-00EC-3207-A956E4FE5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Every little helps</a:t>
            </a:r>
          </a:p>
          <a:p>
            <a:r>
              <a:rPr lang="en-JP" dirty="0"/>
              <a:t>Consumer pressure</a:t>
            </a:r>
          </a:p>
          <a:p>
            <a:r>
              <a:rPr lang="en-JP" dirty="0"/>
              <a:t>Future influencers</a:t>
            </a:r>
          </a:p>
          <a:p>
            <a:r>
              <a:rPr lang="en-JP" dirty="0"/>
              <a:t>A good fit for modern teaching styles</a:t>
            </a:r>
          </a:p>
        </p:txBody>
      </p:sp>
    </p:spTree>
    <p:extLst>
      <p:ext uri="{BB962C8B-B14F-4D97-AF65-F5344CB8AC3E}">
        <p14:creationId xmlns:p14="http://schemas.microsoft.com/office/powerpoint/2010/main" val="62581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E01E-D1C3-32EF-38E1-789F50F9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The SDGs and Critical Thinking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9F67C-4177-E1E4-AE2D-ABA7DB422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JP" b="1" dirty="0"/>
              <a:t>Research</a:t>
            </a:r>
          </a:p>
          <a:p>
            <a:pPr marL="0" indent="0">
              <a:buNone/>
            </a:pPr>
            <a:r>
              <a:rPr lang="en-JP" dirty="0"/>
              <a:t>Multiple sources designed with children and L2 learners in mind</a:t>
            </a:r>
          </a:p>
          <a:p>
            <a:pPr marL="0" indent="0">
              <a:buNone/>
            </a:pPr>
            <a:r>
              <a:rPr lang="en-JP" b="1" dirty="0"/>
              <a:t>Analysis</a:t>
            </a:r>
          </a:p>
          <a:p>
            <a:pPr marL="0" indent="0">
              <a:buNone/>
            </a:pPr>
            <a:r>
              <a:rPr lang="en-JP" dirty="0"/>
              <a:t>Solid data to examine</a:t>
            </a:r>
          </a:p>
          <a:p>
            <a:pPr marL="0" indent="0">
              <a:buNone/>
            </a:pPr>
            <a:r>
              <a:rPr lang="en-JP" b="1" dirty="0"/>
              <a:t>(Scalable) problem-solving</a:t>
            </a:r>
          </a:p>
          <a:p>
            <a:pPr marL="0" indent="0">
              <a:buNone/>
            </a:pPr>
            <a:r>
              <a:rPr lang="en-JP" dirty="0"/>
              <a:t>Can identify local issues and solutions</a:t>
            </a:r>
          </a:p>
          <a:p>
            <a:pPr marL="0" indent="0">
              <a:buNone/>
            </a:pPr>
            <a:r>
              <a:rPr lang="en-JP" b="1" dirty="0"/>
              <a:t>Linking ideas</a:t>
            </a:r>
          </a:p>
          <a:p>
            <a:pPr marL="0" indent="0">
              <a:buNone/>
            </a:pPr>
            <a:r>
              <a:rPr lang="en-JP" dirty="0"/>
              <a:t>Textbook chapters lend themselves to SDG connectivity</a:t>
            </a:r>
          </a:p>
        </p:txBody>
      </p:sp>
    </p:spTree>
    <p:extLst>
      <p:ext uri="{BB962C8B-B14F-4D97-AF65-F5344CB8AC3E}">
        <p14:creationId xmlns:p14="http://schemas.microsoft.com/office/powerpoint/2010/main" val="38482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7C19E-7A11-1A47-4B65-AB1D7C70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418A-3743-E49A-533A-D2660B6C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Most importantly…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6AF06-AD9F-6B73-562E-EDA678B05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A</a:t>
            </a:r>
            <a:r>
              <a:rPr lang="en-JP" sz="4000" b="1" dirty="0"/>
              <a:t>ctionable!</a:t>
            </a:r>
            <a:endParaRPr lang="en-JP" sz="4000" dirty="0"/>
          </a:p>
        </p:txBody>
      </p:sp>
    </p:spTree>
    <p:extLst>
      <p:ext uri="{BB962C8B-B14F-4D97-AF65-F5344CB8AC3E}">
        <p14:creationId xmlns:p14="http://schemas.microsoft.com/office/powerpoint/2010/main" val="7699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63F6-5534-86DD-1B44-D095D52EA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P" dirty="0"/>
              <a:t>2. What is Cooperative Learning (CL)?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CF1FE8E-E6D5-E403-F377-111D3AEF4D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43069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7682-8A82-9E66-DC29-3366F0A0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What is Cooperative Learning (CL)?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2D5ED-3161-51E8-3DB4-116EFD83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“Cooperative learning (CL) is a teaching method that consists of principals and techniques for helping students work together to learn and achieve other goals”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CL emphasizes the importance of working in a group</a:t>
            </a:r>
          </a:p>
          <a:p>
            <a:pPr marL="0" indent="0">
              <a:buNone/>
            </a:pPr>
            <a:r>
              <a:rPr lang="en-US" dirty="0"/>
              <a:t>How do you choose groups? Why do you use that method?</a:t>
            </a:r>
          </a:p>
          <a:p>
            <a:pPr marL="514350" indent="-514350">
              <a:buAutoNum type="alphaLcParenR"/>
            </a:pPr>
            <a:r>
              <a:rPr lang="en-US" dirty="0"/>
              <a:t>Preassigned groups (e.g., lunch groups)</a:t>
            </a:r>
          </a:p>
          <a:p>
            <a:pPr marL="514350" indent="-514350">
              <a:buAutoNum type="alphaLcParenR"/>
            </a:pPr>
            <a:r>
              <a:rPr lang="en-US" dirty="0"/>
              <a:t>Balance (e.g., proficiency, gender)</a:t>
            </a:r>
          </a:p>
          <a:p>
            <a:pPr marL="514350" indent="-514350">
              <a:buAutoNum type="alphaLcParenR"/>
            </a:pPr>
            <a:r>
              <a:rPr lang="en-US" dirty="0"/>
              <a:t>‘Good fit’ (e.g., proficiency, gender)</a:t>
            </a:r>
          </a:p>
          <a:p>
            <a:pPr marL="514350" indent="-514350">
              <a:buAutoNum type="alphaLcParenR"/>
            </a:pPr>
            <a:r>
              <a:rPr lang="en-US" dirty="0"/>
              <a:t>Random (e.g., random numbers)</a:t>
            </a:r>
          </a:p>
          <a:p>
            <a:pPr marL="514350" indent="-514350">
              <a:buAutoNum type="alphaLcParenR"/>
            </a:pPr>
            <a:r>
              <a:rPr lang="en-US" dirty="0"/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23B1-5A8D-D8BF-B5F4-D9E1E05F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8 Principles of 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C87F-5095-1BAF-6AD4-3455F56CA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1. Positive Interdependence </a:t>
            </a:r>
          </a:p>
          <a:p>
            <a:r>
              <a:rPr lang="en-US" dirty="0"/>
              <a:t>H</a:t>
            </a:r>
            <a:r>
              <a:rPr lang="en-US" dirty="0">
                <a:effectLst/>
              </a:rPr>
              <a:t>elping one group member helps all group members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2. Individual Accountability</a:t>
            </a:r>
          </a:p>
          <a:p>
            <a:r>
              <a:rPr lang="en-US" dirty="0">
                <a:effectLst/>
              </a:rPr>
              <a:t>Everyone in the group feels a need to do their fair share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3. Equal Opportunity to Participate </a:t>
            </a:r>
          </a:p>
          <a:p>
            <a:r>
              <a:rPr lang="en-US" dirty="0">
                <a:effectLst/>
              </a:rPr>
              <a:t>Everyone has a chance to take part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4. Maximum Peer Interactions </a:t>
            </a:r>
          </a:p>
          <a:p>
            <a:r>
              <a:rPr lang="en-US" dirty="0">
                <a:effectLst/>
              </a:rPr>
              <a:t>Students’ peers are the other students</a:t>
            </a:r>
          </a:p>
        </p:txBody>
      </p:sp>
    </p:spTree>
    <p:extLst>
      <p:ext uri="{BB962C8B-B14F-4D97-AF65-F5344CB8AC3E}">
        <p14:creationId xmlns:p14="http://schemas.microsoft.com/office/powerpoint/2010/main" val="224821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23B1-5A8D-D8BF-B5F4-D9E1E05F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8 Principles of 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C87F-5095-1BAF-6AD4-3455F56CA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5. Group Autonomy </a:t>
            </a:r>
          </a:p>
          <a:p>
            <a:r>
              <a:rPr lang="en-US" dirty="0">
                <a:effectLst/>
              </a:rPr>
              <a:t>Groups first try to learn from and with their group members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6. Heterogeneous Grouping </a:t>
            </a:r>
          </a:p>
          <a:p>
            <a:r>
              <a:rPr lang="en-US" dirty="0">
                <a:effectLst/>
              </a:rPr>
              <a:t>Groups usually have diverse membership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7. Teaching Cooperative Skills </a:t>
            </a:r>
          </a:p>
          <a:p>
            <a:r>
              <a:rPr lang="en-US" dirty="0">
                <a:effectLst/>
              </a:rPr>
              <a:t>Students need to learn these skills as well as practice using them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8. Cooperation as a Value </a:t>
            </a:r>
          </a:p>
          <a:p>
            <a:r>
              <a:rPr lang="en-US" dirty="0">
                <a:effectLst/>
              </a:rPr>
              <a:t>The feeling of positive interdependence expands beyond </a:t>
            </a:r>
            <a:r>
              <a:rPr lang="en-US" dirty="0"/>
              <a:t>the</a:t>
            </a:r>
            <a:r>
              <a:rPr lang="en-US" dirty="0">
                <a:effectLst/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28834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E868-2D2D-80EB-0396-F38F2393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The Free Rice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A90E-992E-7054-5DEB-7FFA8F58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https://play.freerice.com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How could you make this a pair game?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 Tell/Check Record</a:t>
            </a:r>
          </a:p>
          <a:p>
            <a:r>
              <a:rPr lang="en-US" dirty="0"/>
              <a:t>One student is the Teller the other is the Checker and Recorder</a:t>
            </a:r>
          </a:p>
          <a:p>
            <a:r>
              <a:rPr lang="en-US" dirty="0"/>
              <a:t>The Teller guesses the answer, the Checker gives their opinion. They can discuss. The Teller makes a decision</a:t>
            </a:r>
          </a:p>
          <a:p>
            <a:r>
              <a:rPr lang="en-US" dirty="0"/>
              <a:t> If they get an answer wrong, the Recorder writes it down for future study</a:t>
            </a:r>
          </a:p>
          <a:p>
            <a:r>
              <a:rPr lang="en-US" dirty="0"/>
              <a:t>Students take turns to do the roles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4102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3B2F-C611-50BC-6D68-BDCE1FC4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What Principles does </a:t>
            </a:r>
            <a:r>
              <a:rPr lang="en-US" dirty="0"/>
              <a:t>Tell/Check Record Use?</a:t>
            </a:r>
            <a:endParaRPr lang="en-JP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6552F-DE45-30EF-AACB-89646F2BA7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1. Positive Interdependence </a:t>
            </a:r>
          </a:p>
          <a:p>
            <a:r>
              <a:rPr lang="en-US" dirty="0"/>
              <a:t>H</a:t>
            </a:r>
            <a:r>
              <a:rPr lang="en-US" dirty="0">
                <a:effectLst/>
              </a:rPr>
              <a:t>elping one group member helps all group members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2. Individual Accountability</a:t>
            </a:r>
          </a:p>
          <a:p>
            <a:r>
              <a:rPr lang="en-US" dirty="0">
                <a:effectLst/>
              </a:rPr>
              <a:t>Everyone in the group feels a need to do their fair share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3. Equal Opportunity to Participate </a:t>
            </a:r>
          </a:p>
          <a:p>
            <a:r>
              <a:rPr lang="en-US" dirty="0">
                <a:effectLst/>
              </a:rPr>
              <a:t>Everyone has a chance to take part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4. Maximum Peer Interactions </a:t>
            </a:r>
          </a:p>
          <a:p>
            <a:r>
              <a:rPr lang="en-US" dirty="0">
                <a:effectLst/>
              </a:rPr>
              <a:t>Students’ peers are the other students</a:t>
            </a:r>
          </a:p>
          <a:p>
            <a:endParaRPr lang="en-JP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1E0D3-48B2-0C59-77DC-16C4185BDE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5. Group Autonomy </a:t>
            </a:r>
          </a:p>
          <a:p>
            <a:r>
              <a:rPr lang="en-US" dirty="0">
                <a:effectLst/>
              </a:rPr>
              <a:t>Groups first try to learn from and with their group members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6. Heterogeneous Grouping </a:t>
            </a:r>
          </a:p>
          <a:p>
            <a:r>
              <a:rPr lang="en-US" dirty="0">
                <a:effectLst/>
              </a:rPr>
              <a:t>Groups usually have diverse membership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7. Teaching Cooperative Skills </a:t>
            </a:r>
          </a:p>
          <a:p>
            <a:r>
              <a:rPr lang="en-US" dirty="0">
                <a:effectLst/>
              </a:rPr>
              <a:t>Students need to learn these skills as well as practice using them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8. Cooperation as a Value </a:t>
            </a:r>
          </a:p>
          <a:p>
            <a:r>
              <a:rPr lang="en-US" dirty="0">
                <a:effectLst/>
              </a:rPr>
              <a:t>The feeling of positive interdependence expands beyond </a:t>
            </a:r>
            <a:r>
              <a:rPr lang="en-US" dirty="0"/>
              <a:t>the</a:t>
            </a:r>
            <a:r>
              <a:rPr lang="en-US" dirty="0">
                <a:effectLst/>
              </a:rPr>
              <a:t> group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631209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5F55-3D8B-5239-1D2B-CE4E0FF9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8350-0975-25F7-2759-6886681D2E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7S </a:t>
            </a:r>
          </a:p>
          <a:p>
            <a:r>
              <a:rPr lang="en-US" dirty="0"/>
              <a:t>Cooperative Debate </a:t>
            </a:r>
          </a:p>
          <a:p>
            <a:r>
              <a:rPr lang="en-US" dirty="0"/>
              <a:t>Cooperative Dialog Journals </a:t>
            </a:r>
          </a:p>
          <a:p>
            <a:r>
              <a:rPr lang="en-US" dirty="0"/>
              <a:t>Dictogloss </a:t>
            </a:r>
          </a:p>
          <a:p>
            <a:r>
              <a:rPr lang="en-US" dirty="0"/>
              <a:t>Everyone Can Explain </a:t>
            </a:r>
          </a:p>
          <a:p>
            <a:r>
              <a:rPr lang="en-US" dirty="0"/>
              <a:t>Exchange-a-Question </a:t>
            </a:r>
          </a:p>
          <a:p>
            <a:r>
              <a:rPr lang="en-US" dirty="0"/>
              <a:t>Forward Snowball </a:t>
            </a:r>
          </a:p>
          <a:p>
            <a:r>
              <a:rPr lang="en-US" dirty="0"/>
              <a:t>Gallery Tour </a:t>
            </a:r>
          </a:p>
          <a:p>
            <a:r>
              <a:rPr lang="en-US" dirty="0"/>
              <a:t>Group Investigation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E3CEB-C89F-3052-65F0-F8ABCFBDCD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Group Projects </a:t>
            </a:r>
          </a:p>
          <a:p>
            <a:r>
              <a:rPr lang="en-US" dirty="0"/>
              <a:t>Jigsaw </a:t>
            </a:r>
          </a:p>
          <a:p>
            <a:r>
              <a:rPr lang="en-US" dirty="0"/>
              <a:t>K-W-L-S </a:t>
            </a:r>
          </a:p>
          <a:p>
            <a:r>
              <a:rPr lang="en-US" dirty="0"/>
              <a:t>Skits </a:t>
            </a:r>
          </a:p>
          <a:p>
            <a:r>
              <a:rPr lang="en-US" dirty="0"/>
              <a:t>SUMMER </a:t>
            </a:r>
          </a:p>
          <a:p>
            <a:r>
              <a:rPr lang="en-US" dirty="0"/>
              <a:t>The Circle Family of Techniques </a:t>
            </a:r>
          </a:p>
          <a:p>
            <a:r>
              <a:rPr lang="en-US" dirty="0">
                <a:solidFill>
                  <a:srgbClr val="FF0000"/>
                </a:solidFill>
              </a:rPr>
              <a:t>The Tell Family of Techniques</a:t>
            </a:r>
            <a:r>
              <a:rPr lang="en-US" dirty="0"/>
              <a:t> </a:t>
            </a:r>
          </a:p>
          <a:p>
            <a:r>
              <a:rPr lang="en-US" dirty="0"/>
              <a:t>Think Aloud Squares </a:t>
            </a:r>
          </a:p>
          <a:p>
            <a:r>
              <a:rPr lang="en-US" dirty="0"/>
              <a:t>Think-Pair-Share 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13766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A873-FCE7-5727-1275-86BA68A92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F65A-AE2C-997E-27C8-E300BE09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C3BE4-10F0-3A44-8FBC-F73A14C13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JP" dirty="0"/>
              <a:t>1. What are the Sustainable Development Goals (SDGs)?</a:t>
            </a:r>
          </a:p>
          <a:p>
            <a:pPr marL="0" indent="0">
              <a:buNone/>
            </a:pPr>
            <a:r>
              <a:rPr lang="en-JP" dirty="0"/>
              <a:t>2. What is Cooperative Learning (CL)?</a:t>
            </a:r>
          </a:p>
          <a:p>
            <a:pPr marL="0" indent="0">
              <a:buNone/>
            </a:pPr>
            <a:r>
              <a:rPr lang="en-JP" dirty="0"/>
              <a:t>3. SDGs lesson activities using CL</a:t>
            </a:r>
          </a:p>
          <a:p>
            <a:pPr marL="0" indent="0">
              <a:buNone/>
            </a:pPr>
            <a:r>
              <a:rPr lang="en-JP" dirty="0"/>
              <a:t>4. The book</a:t>
            </a:r>
          </a:p>
        </p:txBody>
      </p:sp>
    </p:spTree>
    <p:extLst>
      <p:ext uri="{BB962C8B-B14F-4D97-AF65-F5344CB8AC3E}">
        <p14:creationId xmlns:p14="http://schemas.microsoft.com/office/powerpoint/2010/main" val="84209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5579B-FE3F-25AA-928D-55BD852E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0446-609A-399D-6830-81FB7064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7AB84-9328-7369-D1A2-2C3676BE2E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7S </a:t>
            </a:r>
          </a:p>
          <a:p>
            <a:r>
              <a:rPr lang="en-US" dirty="0"/>
              <a:t>Cooperative Debate </a:t>
            </a:r>
          </a:p>
          <a:p>
            <a:r>
              <a:rPr lang="en-US" dirty="0"/>
              <a:t>Cooperative Dialog Journals </a:t>
            </a:r>
          </a:p>
          <a:p>
            <a:r>
              <a:rPr lang="en-US" dirty="0"/>
              <a:t>Dictogloss </a:t>
            </a:r>
          </a:p>
          <a:p>
            <a:r>
              <a:rPr lang="en-US" dirty="0"/>
              <a:t>Everyone Can Explain </a:t>
            </a:r>
          </a:p>
          <a:p>
            <a:r>
              <a:rPr lang="en-US" dirty="0"/>
              <a:t>Exchange-a-Question </a:t>
            </a:r>
          </a:p>
          <a:p>
            <a:r>
              <a:rPr lang="en-US" dirty="0"/>
              <a:t>Forward Snowball </a:t>
            </a:r>
          </a:p>
          <a:p>
            <a:r>
              <a:rPr lang="en-US" dirty="0"/>
              <a:t>Gallery Tour </a:t>
            </a:r>
          </a:p>
          <a:p>
            <a:r>
              <a:rPr lang="en-US" dirty="0"/>
              <a:t>Group Investigation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7D2DD-3DC7-5A26-67F5-A67CCF7DA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Group Projects </a:t>
            </a:r>
          </a:p>
          <a:p>
            <a:r>
              <a:rPr lang="en-US" dirty="0"/>
              <a:t>Jigsaw </a:t>
            </a:r>
          </a:p>
          <a:p>
            <a:r>
              <a:rPr lang="en-US" dirty="0"/>
              <a:t>K-W-L-S </a:t>
            </a:r>
          </a:p>
          <a:p>
            <a:r>
              <a:rPr lang="en-US" dirty="0"/>
              <a:t>Skits </a:t>
            </a:r>
          </a:p>
          <a:p>
            <a:r>
              <a:rPr lang="en-US" dirty="0"/>
              <a:t>SUMMER </a:t>
            </a:r>
          </a:p>
          <a:p>
            <a:r>
              <a:rPr lang="en-US" dirty="0"/>
              <a:t>The Circle Family of Techniques </a:t>
            </a:r>
          </a:p>
          <a:p>
            <a:r>
              <a:rPr lang="en-US" dirty="0"/>
              <a:t>The Tell Family of Techniques </a:t>
            </a:r>
          </a:p>
          <a:p>
            <a:r>
              <a:rPr lang="en-US" dirty="0"/>
              <a:t>Think Aloud Squares </a:t>
            </a:r>
          </a:p>
          <a:p>
            <a:r>
              <a:rPr lang="en-US" dirty="0"/>
              <a:t>Think-Pair-Share 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850047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9B50E4-5CF5-AC12-3319-4E47B648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/>
              <a:t>Group project common issues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235AC-B8ED-013E-0621-F1BC7031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JP" dirty="0"/>
              <a:t>One or two people dominate</a:t>
            </a:r>
          </a:p>
          <a:p>
            <a:pPr marL="514350" indent="-514350">
              <a:buFont typeface="+mj-lt"/>
              <a:buAutoNum type="arabicPeriod"/>
            </a:pPr>
            <a:r>
              <a:rPr lang="en-JP" dirty="0"/>
              <a:t>Some students don’t contribute</a:t>
            </a:r>
          </a:p>
          <a:p>
            <a:pPr marL="514350" indent="-514350">
              <a:buFont typeface="+mj-lt"/>
              <a:buAutoNum type="arabicPeriod"/>
            </a:pPr>
            <a:endParaRPr lang="en-JP" dirty="0"/>
          </a:p>
          <a:p>
            <a:pPr marL="0" indent="0">
              <a:buNone/>
            </a:pPr>
            <a:r>
              <a:rPr lang="en-JP" dirty="0"/>
              <a:t>How do you try to prevent these issues?</a:t>
            </a:r>
          </a:p>
        </p:txBody>
      </p:sp>
    </p:spTree>
    <p:extLst>
      <p:ext uri="{BB962C8B-B14F-4D97-AF65-F5344CB8AC3E}">
        <p14:creationId xmlns:p14="http://schemas.microsoft.com/office/powerpoint/2010/main" val="1398614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C62E5E-6178-DE99-7743-8FCB8FE2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P" sz="3200" b="1" dirty="0">
                <a:solidFill>
                  <a:srgbClr val="FF0000"/>
                </a:solidFill>
              </a:rPr>
              <a:t>Group projects - Positive interdependence</a:t>
            </a:r>
            <a:br>
              <a:rPr lang="en-JP" sz="3200" dirty="0"/>
            </a:br>
            <a:r>
              <a:rPr lang="en-US" sz="3200" i="1" dirty="0"/>
              <a:t>H</a:t>
            </a:r>
            <a:r>
              <a:rPr lang="en-US" sz="3200" i="1" dirty="0">
                <a:effectLst/>
              </a:rPr>
              <a:t>elping one group member helps all group members</a:t>
            </a:r>
            <a:r>
              <a:rPr lang="en-JP" sz="3200" i="1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E638A-6C3E-B6F4-8FF0-8469257C3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Everyone has a unique role (eg., questioner, language captain, notetaker, manager, reporter, decider)</a:t>
            </a:r>
          </a:p>
          <a:p>
            <a:r>
              <a:rPr lang="en-JP" dirty="0"/>
              <a:t>Everyone gathers data from different sources or media</a:t>
            </a:r>
          </a:p>
          <a:p>
            <a:r>
              <a:rPr lang="en-JP" dirty="0"/>
              <a:t>The group has a self-created indentity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9781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ED02-D097-A2ED-CD1D-182F6CC3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08C871-94C1-CABD-487B-4FB32218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P" sz="3200" b="1" dirty="0">
                <a:solidFill>
                  <a:srgbClr val="FF0000"/>
                </a:solidFill>
              </a:rPr>
              <a:t>Group projects - </a:t>
            </a:r>
            <a:r>
              <a:rPr lang="en-US" sz="3200" b="1" dirty="0">
                <a:solidFill>
                  <a:srgbClr val="FF0000"/>
                </a:solidFill>
              </a:rPr>
              <a:t>Individual accountability</a:t>
            </a:r>
            <a:br>
              <a:rPr lang="en-US" sz="3200" dirty="0"/>
            </a:br>
            <a:r>
              <a:rPr lang="en-US" sz="3200" i="1" dirty="0">
                <a:effectLst/>
              </a:rPr>
              <a:t>Everyone in the group feels a need to do their fair share </a:t>
            </a:r>
            <a:endParaRPr lang="en-JP" sz="3200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39C52-9F63-7FB8-E5AF-3073EE8DA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member has a speaking part in any project presentation</a:t>
            </a:r>
          </a:p>
          <a:p>
            <a:r>
              <a:rPr lang="en-US" dirty="0"/>
              <a:t>Each member writes reflection pieces about the project experience</a:t>
            </a:r>
          </a:p>
          <a:p>
            <a:r>
              <a:rPr lang="en-US" dirty="0"/>
              <a:t>Groupmates evaluate each other’s contribution to the group</a:t>
            </a:r>
          </a:p>
          <a:p>
            <a:r>
              <a:rPr lang="en-US" dirty="0"/>
              <a:t>The group has a roster indicating what each member has agreed to do</a:t>
            </a:r>
          </a:p>
          <a:p>
            <a:r>
              <a:rPr lang="en-US" dirty="0"/>
              <a:t>A facilitator encourages everyone to participate and assists those who require help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39FC1A-D34B-4D94-FD18-C8EE0F7F9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P" dirty="0"/>
              <a:t>3. SDGs lesson activities using CL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7CB76C7-D6E6-57BA-61E1-EF5DA2D5B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92006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B737-52FC-A9F5-0E10-CC7FD004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Example 1: Finding a ‘Why’ for a ‘What’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0B27-64D8-3DC7-5441-436372804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Exchange-a-Question </a:t>
            </a:r>
          </a:p>
          <a:p>
            <a:r>
              <a:rPr lang="en-US" dirty="0"/>
              <a:t>Students find a fact (e.g., about the different situations between men and women in their country) and make a multiple-choice question</a:t>
            </a:r>
          </a:p>
          <a:p>
            <a:r>
              <a:rPr lang="en-US" dirty="0"/>
              <a:t>The Questioner asks their partner</a:t>
            </a:r>
          </a:p>
          <a:p>
            <a:r>
              <a:rPr lang="en-US" dirty="0"/>
              <a:t>The Answerer chooses a response and explains their guess</a:t>
            </a:r>
          </a:p>
          <a:p>
            <a:r>
              <a:rPr lang="en-US" dirty="0"/>
              <a:t>The Questioner gives the answer. The pair discuss why this may be the case</a:t>
            </a:r>
          </a:p>
          <a:p>
            <a:r>
              <a:rPr lang="en-US" dirty="0"/>
              <a:t>The pair switch roles</a:t>
            </a:r>
          </a:p>
          <a:p>
            <a:r>
              <a:rPr lang="en-US" dirty="0"/>
              <a:t>The pair switch questions and make new pairs</a:t>
            </a:r>
          </a:p>
          <a:p>
            <a:endParaRPr lang="en-US" dirty="0"/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629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034F2-9C79-94BA-D581-135F71C8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percentage of IT engineers are women?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E0604-66B8-1E71-0FE6-2C7BEFE5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5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20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40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60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725624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3E8E-FF32-77EA-D4DC-7AF42E2E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879C-FABE-33F8-8AF1-7145DC8E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percentage of IT engineers are women?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3BD24-04B3-18A0-34AC-43CE6A88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5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20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40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60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https://asia.nikkei.com/Spotlight/Datawatch/Japan-s-digital-future-depends-on-women</a:t>
            </a:r>
            <a:endParaRPr lang="en-US" sz="1600" dirty="0"/>
          </a:p>
          <a:p>
            <a:pPr marL="0" indent="0">
              <a:buNone/>
            </a:pPr>
            <a:endParaRPr lang="en-JP" sz="1600" dirty="0"/>
          </a:p>
        </p:txBody>
      </p:sp>
    </p:spTree>
    <p:extLst>
      <p:ext uri="{BB962C8B-B14F-4D97-AF65-F5344CB8AC3E}">
        <p14:creationId xmlns:p14="http://schemas.microsoft.com/office/powerpoint/2010/main" val="3322286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1945-F2F1-46D5-78BA-80F539EA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8ED5C-B371-B8F5-0214-A65C2A19F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Post all questions and answers on the wall. Students try to explain one and add information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Students could discuss which answers they thought were the most surprising and why they were surprised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 whole class could work on only one question, but each student would do research about a different country (e.g., “What percentage of elementary school teachers are women in Brazil?”) 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051608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6B39-D519-456D-2703-4D40FCBA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Example 2: Our class in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CDEF-EB8E-4F00-06B8-C28D6ABD8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JP" dirty="0"/>
              <a:t>Goals:</a:t>
            </a:r>
          </a:p>
          <a:p>
            <a:r>
              <a:rPr lang="en-JP" dirty="0"/>
              <a:t>Students learn how to interpret bar charts</a:t>
            </a:r>
          </a:p>
          <a:p>
            <a:r>
              <a:rPr lang="en-JP" dirty="0"/>
              <a:t>Students consider how to improve research</a:t>
            </a:r>
          </a:p>
          <a:p>
            <a:r>
              <a:rPr lang="en-JP" dirty="0"/>
              <a:t>Students practice gathering data</a:t>
            </a:r>
          </a:p>
          <a:p>
            <a:r>
              <a:rPr lang="en-JP" dirty="0"/>
              <a:t>Students experience presenting data</a:t>
            </a:r>
          </a:p>
          <a:p>
            <a:r>
              <a:rPr lang="en-JP" dirty="0"/>
              <a:t>Students use data to make actionable suggestions</a:t>
            </a:r>
          </a:p>
          <a:p>
            <a:endParaRPr lang="en-JP" dirty="0"/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96406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6BA3-7587-BD3F-88E4-43CCF437FE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P" dirty="0"/>
              <a:t>1. What are the Sustainable Development Goals (SDGs)?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24053D0-DB58-9E43-4A55-6C38220B8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85326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07D10-7A63-3D49-48A0-8A537B95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694017"/>
          </a:xfrm>
        </p:spPr>
        <p:txBody>
          <a:bodyPr anchor="b">
            <a:normAutofit/>
          </a:bodyPr>
          <a:lstStyle/>
          <a:p>
            <a:r>
              <a:rPr lang="en-JP" sz="4000" dirty="0"/>
              <a:t>Analysis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B1B4-0484-4B79-BE9D-EAA2D99A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23" y="1632856"/>
            <a:ext cx="5365374" cy="485938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JP" sz="2000" dirty="0"/>
              <a:t>Examine the bar chart and identify the topic</a:t>
            </a:r>
          </a:p>
          <a:p>
            <a:pPr marL="514350" indent="-514350">
              <a:buAutoNum type="arabicParenR"/>
            </a:pPr>
            <a:r>
              <a:rPr lang="en-JP" sz="2000" dirty="0"/>
              <a:t>Choose labels for the X and Y axis</a:t>
            </a:r>
          </a:p>
          <a:p>
            <a:pPr marL="514350" indent="-514350">
              <a:buAutoNum type="arabicParenR"/>
            </a:pPr>
            <a:r>
              <a:rPr lang="en-JP" sz="2000" dirty="0"/>
              <a:t>Make statements using the data (e.g., 4 people take showers or baths for less than 5 minutes)</a:t>
            </a:r>
          </a:p>
          <a:p>
            <a:pPr marL="514350" indent="-514350">
              <a:buAutoNum type="arabicParenR"/>
            </a:pPr>
            <a:r>
              <a:rPr lang="en-JP" sz="2000" dirty="0"/>
              <a:t>Make interpretations based on the data (e.g., the 8 people who take showers or baths for more than 30 minutes must have small families)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JP" sz="2000" dirty="0"/>
              <a:t>Consider how to improve the research (e.g., sep</a:t>
            </a:r>
            <a:r>
              <a:rPr lang="en-US" sz="2000" dirty="0"/>
              <a:t>a</a:t>
            </a:r>
            <a:r>
              <a:rPr lang="en-JP" sz="2000" dirty="0"/>
              <a:t>rate bath and shower columns)</a:t>
            </a:r>
          </a:p>
          <a:p>
            <a:pPr marL="514350" indent="-514350">
              <a:buAutoNum type="arabicParenR"/>
            </a:pPr>
            <a:r>
              <a:rPr lang="en-JP" sz="2000" dirty="0"/>
              <a:t>Connect the data to the SDGs (e.g., SDG 12 – responsible consumption and production)</a:t>
            </a:r>
          </a:p>
          <a:p>
            <a:pPr marL="514350" indent="-514350">
              <a:buAutoNum type="arabicParenR"/>
            </a:pPr>
            <a:r>
              <a:rPr lang="en-JP" sz="2000" dirty="0"/>
              <a:t>Consider how to encourage </a:t>
            </a:r>
            <a:r>
              <a:rPr lang="en-US" sz="2000" dirty="0"/>
              <a:t>people </a:t>
            </a:r>
            <a:r>
              <a:rPr lang="en-JP" sz="2000" dirty="0"/>
              <a:t>to save water</a:t>
            </a:r>
          </a:p>
          <a:p>
            <a:pPr marL="514350" indent="-514350">
              <a:buAutoNum type="arabicParenR"/>
            </a:pPr>
            <a:endParaRPr lang="en-JP" sz="2000" dirty="0"/>
          </a:p>
          <a:p>
            <a:pPr marL="0" indent="0">
              <a:buNone/>
            </a:pPr>
            <a:endParaRPr lang="en-JP" sz="2000" dirty="0"/>
          </a:p>
        </p:txBody>
      </p:sp>
      <p:pic>
        <p:nvPicPr>
          <p:cNvPr id="7" name="Picture 6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546D280A-EAEC-1DCD-F3FC-6122CA7F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24" y="1967430"/>
            <a:ext cx="5365375" cy="27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6EAD-2433-5394-0E6C-DD2280C9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sz="4400" dirty="0"/>
              <a:t>Action steps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37620-BF29-13C2-5AC2-2209CFC46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JP" dirty="0"/>
              <a:t>In pairs decide on an SDG related question</a:t>
            </a:r>
          </a:p>
          <a:p>
            <a:pPr marL="514350" indent="-514350">
              <a:buFont typeface="+mj-lt"/>
              <a:buAutoNum type="arabicParenR"/>
            </a:pPr>
            <a:r>
              <a:rPr lang="en-JP" dirty="0"/>
              <a:t>Interview classmates</a:t>
            </a:r>
          </a:p>
          <a:p>
            <a:pPr marL="514350" indent="-514350">
              <a:buFont typeface="+mj-lt"/>
              <a:buAutoNum type="arabicParenR"/>
            </a:pPr>
            <a:r>
              <a:rPr lang="en-JP" dirty="0"/>
              <a:t>Make a bar chart using the data</a:t>
            </a:r>
          </a:p>
          <a:p>
            <a:pPr marL="514350" indent="-514350">
              <a:buFont typeface="+mj-lt"/>
              <a:buAutoNum type="arabicParenR"/>
            </a:pPr>
            <a:r>
              <a:rPr lang="en-JP" dirty="0"/>
              <a:t>Present the data to the rest of the class including SDGs-related suggestions based on the data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7587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7D10-7A63-3D49-48A0-8A537B95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B1B4-0484-4B79-BE9D-EAA2D99A7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P" dirty="0"/>
              <a:t>CL elements:</a:t>
            </a:r>
          </a:p>
          <a:p>
            <a:r>
              <a:rPr lang="en-JP" dirty="0"/>
              <a:t>Positive interdependence</a:t>
            </a:r>
          </a:p>
          <a:p>
            <a:r>
              <a:rPr lang="en-JP" dirty="0"/>
              <a:t>Maximum peer interactions</a:t>
            </a:r>
          </a:p>
          <a:p>
            <a:pPr marL="0" indent="0">
              <a:buNone/>
            </a:pPr>
            <a:endParaRPr lang="en-JP" dirty="0"/>
          </a:p>
          <a:p>
            <a:pPr marL="0" indent="0">
              <a:buNone/>
            </a:pPr>
            <a:r>
              <a:rPr lang="en-JP" dirty="0"/>
              <a:t>Critical thinking elements:</a:t>
            </a:r>
          </a:p>
          <a:p>
            <a:r>
              <a:rPr lang="en-JP" dirty="0"/>
              <a:t>Data is analyzed and presented</a:t>
            </a:r>
          </a:p>
          <a:p>
            <a:r>
              <a:rPr lang="en-JP" dirty="0"/>
              <a:t>Wider implications are considered and suggestions made</a:t>
            </a:r>
          </a:p>
        </p:txBody>
      </p:sp>
    </p:spTree>
    <p:extLst>
      <p:ext uri="{BB962C8B-B14F-4D97-AF65-F5344CB8AC3E}">
        <p14:creationId xmlns:p14="http://schemas.microsoft.com/office/powerpoint/2010/main" val="8017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FD76D-6381-BF68-6AC1-A3DC33590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46FC-6983-466D-FFE8-A9827A259B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P" dirty="0"/>
              <a:t>4. The book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567FA1-DED6-549E-1F56-1D7ED95B5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16256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40A8-314C-932E-C909-43FF9CD6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Three (free) books we learned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FF032-E3A2-6B61-FD5C-DC746B284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SG" sz="2800" dirty="0">
                <a:effectLst/>
                <a:hlinkClick r:id="rId2"/>
              </a:rPr>
              <a:t>Integrating global issues in the creative English language classroom: With reference to the United Nations Sustainable Development Goals (Edited by Alan Maley and Nik Peachey)</a:t>
            </a:r>
            <a:endParaRPr lang="en-SG" sz="2800" dirty="0">
              <a:effectLst/>
            </a:endParaRPr>
          </a:p>
          <a:p>
            <a:pPr>
              <a:lnSpc>
                <a:spcPct val="120000"/>
              </a:lnSpc>
            </a:pPr>
            <a:r>
              <a:rPr lang="en-SG" sz="2800" dirty="0">
                <a:effectLst/>
                <a:hlinkClick r:id="rId3"/>
              </a:rPr>
              <a:t>Creating Change: Global Issues in ELT in Africa (edited by Linda Ruas)</a:t>
            </a:r>
            <a:endParaRPr lang="en-SG" sz="2400" dirty="0">
              <a:effectLst/>
            </a:endParaRPr>
          </a:p>
          <a:p>
            <a:pPr>
              <a:lnSpc>
                <a:spcPct val="120000"/>
              </a:lnSpc>
              <a:defRPr/>
            </a:pPr>
            <a:r>
              <a:rPr kumimoji="0" lang="en-SG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Creating Global Change (edited by Linda Ruas)</a:t>
            </a:r>
            <a:endParaRPr kumimoji="0" lang="en-SG" sz="2800" b="0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4086841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colorful squares&#10;&#10;Description automatically generated">
            <a:extLst>
              <a:ext uri="{FF2B5EF4-FFF2-40B4-BE49-F238E27FC236}">
                <a16:creationId xmlns:a16="http://schemas.microsoft.com/office/drawing/2014/main" id="{6F30E6C1-96ED-367C-A4C9-E9CD1B8B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2" y="1123527"/>
            <a:ext cx="3280919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ok cover with a map&#10;&#10;Description automatically generated">
            <a:extLst>
              <a:ext uri="{FF2B5EF4-FFF2-40B4-BE49-F238E27FC236}">
                <a16:creationId xmlns:a16="http://schemas.microsoft.com/office/drawing/2014/main" id="{A41984BA-582B-37E2-2973-E8956C61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108" y="1123527"/>
            <a:ext cx="3338480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map of africa with black text&#10;&#10;Description automatically generated">
            <a:extLst>
              <a:ext uri="{FF2B5EF4-FFF2-40B4-BE49-F238E27FC236}">
                <a16:creationId xmlns:a16="http://schemas.microsoft.com/office/drawing/2014/main" id="{F6875AA0-F942-0412-8D7A-1778530C1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56" y="1123528"/>
            <a:ext cx="33384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07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B34C-7EC1-DAAE-771A-7B50AB2C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80700-6DDC-7638-D483-D38A3971E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1. COOPERATIVE LEARNING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2. COOPERATIVE LEARNING TECHNIQUES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3. COOPERATIVE LEARNING TEACHING TIPS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4. THE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5. THE 17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6. HOW CL AND THE SDGS FIT TOGETHER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7. SDGS ACTIVITIES WITH CL TECHNIQUES</a:t>
            </a:r>
            <a:endParaRPr lang="en-US" sz="2400" dirty="0">
              <a:effectLst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4191873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BDAE9-815D-642F-E5F2-064A3B35F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927B-ADAF-4190-297D-7AF49E41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6E574-8395-4C7F-BEC3-D723B47EC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1. COOPERATIVE LEARNING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2. COOPERATIVE LEARNING TECHNIQUES </a:t>
            </a:r>
            <a:endParaRPr lang="en-US" sz="2400" dirty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3. COOPERATIVE LEARNING TEACHING TIPS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4. THE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5. THE 17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6. HOW CL AND THE SDGS FIT TOGETHER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7. SDGS ACTIVITIES WITH CL TECHNIQUES</a:t>
            </a:r>
            <a:endParaRPr lang="en-US" sz="2400" dirty="0">
              <a:effectLst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025177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ok with text and pictures of people sitting on the floor&#10;&#10;Description automatically generated">
            <a:extLst>
              <a:ext uri="{FF2B5EF4-FFF2-40B4-BE49-F238E27FC236}">
                <a16:creationId xmlns:a16="http://schemas.microsoft.com/office/drawing/2014/main" id="{94452E2D-706B-F9EA-72CC-AAB81733C5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78042" y="0"/>
            <a:ext cx="10635916" cy="6878964"/>
          </a:xfrm>
        </p:spPr>
      </p:pic>
    </p:spTree>
    <p:extLst>
      <p:ext uri="{BB962C8B-B14F-4D97-AF65-F5344CB8AC3E}">
        <p14:creationId xmlns:p14="http://schemas.microsoft.com/office/powerpoint/2010/main" val="3917550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DBF8F-A205-898E-5726-276F3868F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7213-C55E-A690-515A-052F2140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D8FB-F231-9ABF-0211-05A3EF30D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1. COOPERATIVE LEARNING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2. COOPERATIVE LEARNING TECHNIQUES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3. COOPERATIVE LEARNING TEACHING TIPS </a:t>
            </a:r>
            <a:endParaRPr lang="en-US" sz="2400" dirty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4. THE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5. THE 17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6. HOW CL AND THE SDGS FIT TOGETHER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7. SDGS ACTIVITIES WITH CL TECHNIQUES</a:t>
            </a:r>
            <a:endParaRPr lang="en-US" sz="2400" dirty="0">
              <a:effectLst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30547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739C-B4C7-814B-D736-F618E375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/>
              <a:t>What are the Sustainable Development Goals (SDGs)?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1AED3-C36F-8E6E-7EE1-055A2C92A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17 global goals established by the United Nations in 2015 as part of the 2030 Agenda for Sustainable Development</a:t>
            </a:r>
          </a:p>
          <a:p>
            <a:r>
              <a:rPr lang="en-US" dirty="0"/>
              <a:t>Address social issues, climate change, and promote sustainable development</a:t>
            </a:r>
          </a:p>
          <a:p>
            <a:r>
              <a:rPr lang="en-US" dirty="0"/>
              <a:t>How many do you know?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9456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pointing at a light bulb&#10;&#10;Description automatically generated">
            <a:extLst>
              <a:ext uri="{FF2B5EF4-FFF2-40B4-BE49-F238E27FC236}">
                <a16:creationId xmlns:a16="http://schemas.microsoft.com/office/drawing/2014/main" id="{DBC0A1CE-A041-35D4-3167-0E738FC11C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3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6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ACE3-4E04-F791-CB0A-30893085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0489-336F-D50B-A85F-7A831C9A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1E33-3E09-2DBD-BE49-5136D3946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1. COOPERATIVE LEARNING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2. COOPERATIVE LEARNING TECHNIQUES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3. COOPERATIVE LEARNING TEACHING TIPS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4. THE SUSTAINABLE DEVELOPMENT GOALS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5. THE 17 SUSTAINABLE DEVELOPMENT GOALS</a:t>
            </a:r>
            <a:endParaRPr lang="en-US" sz="2400" dirty="0">
              <a:solidFill>
                <a:srgbClr val="FF0000"/>
              </a:solidFill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6. HOW CL AND THE SDGS FIT TOGETHER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7. SDGS ACTIVITIES WITH CL TECHNIQUES</a:t>
            </a:r>
            <a:endParaRPr lang="en-US" sz="2400" dirty="0">
              <a:effectLst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109014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B0E6CF96-8118-B53E-8BF9-2E316A3D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04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4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2706-086C-6238-364E-DA348A5A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CFF0-1D48-8660-1668-020A8D6E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22689-AF03-6553-5725-4EA7ADBA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1. COOPERATIVE LEARNING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2. COOPERATIVE LEARNING TECHNIQUES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3. COOPERATIVE LEARNING TEACHING TIPS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4. THE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5. THE 17 SUSTAINABLE DEVELOPMENT GOALS </a:t>
            </a:r>
            <a:endParaRPr lang="en-US" sz="2400" dirty="0">
              <a:effectLst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</a:rPr>
              <a:t>6. HOW CL AND THE SDGS FIT TOGETHER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7. SDGS ACTIVITIES WITH CL TECHNIQUES</a:t>
            </a:r>
            <a:endParaRPr lang="en-US" sz="2400" dirty="0">
              <a:solidFill>
                <a:srgbClr val="FF0000"/>
              </a:solidFill>
              <a:effectLst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18413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8689-2265-2E05-BD10-2B595E6B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7A171-0F71-B7B2-9E2E-03567469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5EFA-F18B-1840-8AF8-26E7C2C00349}" type="slidenum">
              <a:rPr lang="en-US" smtClean="0"/>
              <a:t>54</a:t>
            </a:fld>
            <a:endParaRPr lang="en-US"/>
          </a:p>
        </p:txBody>
      </p:sp>
      <p:pic>
        <p:nvPicPr>
          <p:cNvPr id="11" name="Content Placeholder 10" descr="A hand holding a sandwich&#10;&#10;Description automatically generated">
            <a:extLst>
              <a:ext uri="{FF2B5EF4-FFF2-40B4-BE49-F238E27FC236}">
                <a16:creationId xmlns:a16="http://schemas.microsoft.com/office/drawing/2014/main" id="{6AAB4AC5-6E60-B6B2-BB30-014732D95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70720"/>
          </a:xfrm>
        </p:spPr>
      </p:pic>
    </p:spTree>
    <p:extLst>
      <p:ext uri="{BB962C8B-B14F-4D97-AF65-F5344CB8AC3E}">
        <p14:creationId xmlns:p14="http://schemas.microsoft.com/office/powerpoint/2010/main" val="1095673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AAAA-1F30-B4A5-4649-0D898738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The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689D4-98E1-97B4-6132-784359251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Adapt existing activities using CL techniques</a:t>
            </a:r>
          </a:p>
          <a:p>
            <a:r>
              <a:rPr lang="en-JP" dirty="0"/>
              <a:t>Adapt to ages, proficiency, interests</a:t>
            </a:r>
          </a:p>
          <a:p>
            <a:r>
              <a:rPr lang="en-JP" dirty="0"/>
              <a:t>Tweak</a:t>
            </a:r>
          </a:p>
          <a:p>
            <a:r>
              <a:rPr lang="en-JP" dirty="0"/>
              <a:t>Repeat</a:t>
            </a:r>
          </a:p>
          <a:p>
            <a:r>
              <a:rPr lang="en-JP" dirty="0"/>
              <a:t>Tweak</a:t>
            </a:r>
          </a:p>
          <a:p>
            <a:r>
              <a:rPr lang="en-JP" dirty="0"/>
              <a:t>Repeat</a:t>
            </a:r>
          </a:p>
          <a:p>
            <a:endParaRPr lang="en-JP" dirty="0"/>
          </a:p>
          <a:p>
            <a:pPr marL="0" indent="0">
              <a:buNone/>
            </a:pPr>
            <a:r>
              <a:rPr lang="en-JP" i="1" dirty="0"/>
              <a:t>You know your students better than anyone!</a:t>
            </a:r>
          </a:p>
        </p:txBody>
      </p:sp>
    </p:spTree>
    <p:extLst>
      <p:ext uri="{BB962C8B-B14F-4D97-AF65-F5344CB8AC3E}">
        <p14:creationId xmlns:p14="http://schemas.microsoft.com/office/powerpoint/2010/main" val="3455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22B6-E836-1383-09B0-1EBEDDE0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Thank you for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36AB5-B12D-B999-4F7A-CF90E7B8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JP" dirty="0"/>
              <a:t>Steven Lim</a:t>
            </a:r>
          </a:p>
          <a:p>
            <a:pPr marL="0" indent="0">
              <a:buNone/>
            </a:pPr>
            <a:r>
              <a:rPr lang="en-JP"/>
              <a:t>stevenmenjinlim</a:t>
            </a:r>
            <a:r>
              <a:rPr lang="en-JP" dirty="0"/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250461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05328-246A-B075-5760-33114F147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05328-246A-B075-5760-33114F147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D7FF2-791F-241E-89F5-3771949F417D}"/>
              </a:ext>
            </a:extLst>
          </p:cNvPr>
          <p:cNvSpPr txBox="1"/>
          <p:nvPr/>
        </p:nvSpPr>
        <p:spPr>
          <a:xfrm>
            <a:off x="216976" y="46495"/>
            <a:ext cx="2417736" cy="662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1. No Poverty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2. Zero Hunger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3. Good Health and Well-being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4. Quality Education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5. Gender Equality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6. Clean Water and Sanitation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7. Affordable and Clean Energy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8. Decent Work and Economic Growth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9. Industry, Innovation, and Infrastructure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EC713-7667-208F-BEBF-D4129D75DD03}"/>
              </a:ext>
            </a:extLst>
          </p:cNvPr>
          <p:cNvSpPr txBox="1"/>
          <p:nvPr/>
        </p:nvSpPr>
        <p:spPr>
          <a:xfrm>
            <a:off x="9560517" y="46495"/>
            <a:ext cx="2417736" cy="618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10. Reduced Inequality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11. Sustainable Cities and Communities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12. Responsible Consumption and Production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13. Climate Action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14. Life Below Water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15. Life on Land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16. Peace, Justice, and Strong Institutions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17. Partnerships for the Goals</a:t>
            </a:r>
          </a:p>
        </p:txBody>
      </p:sp>
    </p:spTree>
    <p:extLst>
      <p:ext uri="{BB962C8B-B14F-4D97-AF65-F5344CB8AC3E}">
        <p14:creationId xmlns:p14="http://schemas.microsoft.com/office/powerpoint/2010/main" val="15854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of goals and icons&#10;&#10;Description automatically generated with medium confidence">
            <a:extLst>
              <a:ext uri="{FF2B5EF4-FFF2-40B4-BE49-F238E27FC236}">
                <a16:creationId xmlns:a16="http://schemas.microsoft.com/office/drawing/2014/main" id="{9875DBDD-A46C-A6ED-95C3-1094B2DD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6" y="643466"/>
            <a:ext cx="9058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6EE5D-7B81-A882-8CDC-10B00A65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General concepts with specific goals</a:t>
            </a:r>
          </a:p>
        </p:txBody>
      </p:sp>
      <p:pic>
        <p:nvPicPr>
          <p:cNvPr id="5" name="Content Placeholder 4" descr="A poster of a climate change point&#10;&#10;Description automatically generated with medium confidence">
            <a:extLst>
              <a:ext uri="{FF2B5EF4-FFF2-40B4-BE49-F238E27FC236}">
                <a16:creationId xmlns:a16="http://schemas.microsoft.com/office/drawing/2014/main" id="{6DD97886-E749-4119-987E-C5BC8B67C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1"/>
            <a:ext cx="3886201" cy="5181602"/>
          </a:xfrm>
        </p:spPr>
      </p:pic>
      <p:pic>
        <p:nvPicPr>
          <p:cNvPr id="7" name="Picture 6" descr="A screenshot of a white page&#10;&#10;Description automatically generated">
            <a:extLst>
              <a:ext uri="{FF2B5EF4-FFF2-40B4-BE49-F238E27FC236}">
                <a16:creationId xmlns:a16="http://schemas.microsoft.com/office/drawing/2014/main" id="{70B8AC11-25CC-21D6-89A0-C08789C0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1562442"/>
            <a:ext cx="7151456" cy="48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1997</Words>
  <Application>Microsoft Macintosh PowerPoint</Application>
  <PresentationFormat>Widescreen</PresentationFormat>
  <Paragraphs>315</Paragraphs>
  <Slides>56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Helvetica</vt:lpstr>
      <vt:lpstr>Helvetica Neue</vt:lpstr>
      <vt:lpstr>Office Theme</vt:lpstr>
      <vt:lpstr>Teaching the Sustainable Development Goals Through Cooperative Learning </vt:lpstr>
      <vt:lpstr>Cooperative Learning and the Sustainable Development Goals </vt:lpstr>
      <vt:lpstr>Presentation Outline</vt:lpstr>
      <vt:lpstr>1. What are the Sustainable Development Goals (SDGs)?</vt:lpstr>
      <vt:lpstr>What are the Sustainable Development Goals (SDGs)?</vt:lpstr>
      <vt:lpstr>PowerPoint Presentation</vt:lpstr>
      <vt:lpstr>PowerPoint Presentation</vt:lpstr>
      <vt:lpstr>PowerPoint Presentation</vt:lpstr>
      <vt:lpstr>General concepts with specific goals</vt:lpstr>
      <vt:lpstr>Introducing the SDGs </vt:lpstr>
      <vt:lpstr>SDGs in Japan</vt:lpstr>
      <vt:lpstr>In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despite high awareness…</vt:lpstr>
      <vt:lpstr>Why teach the SDGs?</vt:lpstr>
      <vt:lpstr>Why teach the SDGs?</vt:lpstr>
      <vt:lpstr>The SDGs and Critical Thinking Skills</vt:lpstr>
      <vt:lpstr>Most importantly…</vt:lpstr>
      <vt:lpstr>2. What is Cooperative Learning (CL)?</vt:lpstr>
      <vt:lpstr>What is Cooperative Learning (CL)?</vt:lpstr>
      <vt:lpstr>8 Principles of CL</vt:lpstr>
      <vt:lpstr>8 Principles of CL</vt:lpstr>
      <vt:lpstr>The Free Rice Game</vt:lpstr>
      <vt:lpstr>What Principles does Tell/Check Record Use?</vt:lpstr>
      <vt:lpstr>CL Techniques</vt:lpstr>
      <vt:lpstr>CL Techniques</vt:lpstr>
      <vt:lpstr>Group project common issues</vt:lpstr>
      <vt:lpstr>Group projects - Positive interdependence Helping one group member helps all group members </vt:lpstr>
      <vt:lpstr>Group projects - Individual accountability Everyone in the group feels a need to do their fair share </vt:lpstr>
      <vt:lpstr>3. SDGs lesson activities using CL</vt:lpstr>
      <vt:lpstr>Example 1: Finding a ‘Why’ for a ‘What’</vt:lpstr>
      <vt:lpstr>What percentage of IT engineers are women?</vt:lpstr>
      <vt:lpstr>What percentage of IT engineers are women?</vt:lpstr>
      <vt:lpstr>Review</vt:lpstr>
      <vt:lpstr>Example 2: Our class in data</vt:lpstr>
      <vt:lpstr>Analysis steps</vt:lpstr>
      <vt:lpstr>Action steps</vt:lpstr>
      <vt:lpstr>Key points</vt:lpstr>
      <vt:lpstr>4. The book</vt:lpstr>
      <vt:lpstr>Three (free) books we learned from</vt:lpstr>
      <vt:lpstr>PowerPoint Presentation</vt:lpstr>
      <vt:lpstr>Contents</vt:lpstr>
      <vt:lpstr>Contents</vt:lpstr>
      <vt:lpstr>PowerPoint Presentation</vt:lpstr>
      <vt:lpstr>Contents</vt:lpstr>
      <vt:lpstr>PowerPoint Presentation</vt:lpstr>
      <vt:lpstr>Contents</vt:lpstr>
      <vt:lpstr>PowerPoint Presentation</vt:lpstr>
      <vt:lpstr>Contents</vt:lpstr>
      <vt:lpstr>PowerPoint Presentation</vt:lpstr>
      <vt:lpstr>The key points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the Sustainable Development Goals Through Cooperative Learning </dc:title>
  <dc:creator>Steven Menjin Lim</dc:creator>
  <cp:lastModifiedBy>Steven Menjin Lim</cp:lastModifiedBy>
  <cp:revision>199</cp:revision>
  <dcterms:created xsi:type="dcterms:W3CDTF">2024-01-09T08:56:20Z</dcterms:created>
  <dcterms:modified xsi:type="dcterms:W3CDTF">2024-01-24T12:41:24Z</dcterms:modified>
</cp:coreProperties>
</file>